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1001" r:id="rId3"/>
    <p:sldId id="971" r:id="rId4"/>
    <p:sldId id="262" r:id="rId5"/>
    <p:sldId id="260" r:id="rId6"/>
    <p:sldId id="259" r:id="rId7"/>
    <p:sldId id="966" r:id="rId8"/>
    <p:sldId id="972" r:id="rId9"/>
    <p:sldId id="984" r:id="rId10"/>
    <p:sldId id="973" r:id="rId11"/>
    <p:sldId id="996" r:id="rId12"/>
    <p:sldId id="975" r:id="rId13"/>
    <p:sldId id="976" r:id="rId14"/>
    <p:sldId id="977" r:id="rId15"/>
    <p:sldId id="995" r:id="rId16"/>
    <p:sldId id="998" r:id="rId17"/>
    <p:sldId id="999" r:id="rId18"/>
    <p:sldId id="982" r:id="rId19"/>
    <p:sldId id="268" r:id="rId20"/>
    <p:sldId id="985" r:id="rId21"/>
    <p:sldId id="986" r:id="rId22"/>
    <p:sldId id="987" r:id="rId23"/>
    <p:sldId id="988" r:id="rId24"/>
    <p:sldId id="1000" r:id="rId25"/>
    <p:sldId id="990" r:id="rId26"/>
    <p:sldId id="983" r:id="rId27"/>
    <p:sldId id="992" r:id="rId28"/>
    <p:sldId id="993" r:id="rId29"/>
  </p:sldIdLst>
  <p:sldSz cx="9144000" cy="6858000" type="screen4x3"/>
  <p:notesSz cx="9385300" cy="70993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556" autoAdjust="0"/>
  </p:normalViewPr>
  <p:slideViewPr>
    <p:cSldViewPr>
      <p:cViewPr varScale="1">
        <p:scale>
          <a:sx n="100" d="100"/>
          <a:sy n="100" d="100"/>
        </p:scale>
        <p:origin x="-477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60" d="100"/>
        <a:sy n="16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067523" cy="355325"/>
          </a:xfrm>
          <a:prstGeom prst="rect">
            <a:avLst/>
          </a:prstGeom>
        </p:spPr>
        <p:txBody>
          <a:bodyPr vert="horz" lIns="91403" tIns="45702" rIns="91403" bIns="4570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5681" y="0"/>
            <a:ext cx="4067523" cy="355325"/>
          </a:xfrm>
          <a:prstGeom prst="rect">
            <a:avLst/>
          </a:prstGeom>
        </p:spPr>
        <p:txBody>
          <a:bodyPr vert="horz" lIns="91403" tIns="45702" rIns="91403" bIns="45702" rtlCol="0"/>
          <a:lstStyle>
            <a:lvl1pPr algn="r">
              <a:defRPr sz="1200"/>
            </a:lvl1pPr>
          </a:lstStyle>
          <a:p>
            <a:fld id="{252FC8E9-CB3C-419C-B2C0-BCE6250F6C4A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6742774"/>
            <a:ext cx="4067523" cy="355325"/>
          </a:xfrm>
          <a:prstGeom prst="rect">
            <a:avLst/>
          </a:prstGeom>
        </p:spPr>
        <p:txBody>
          <a:bodyPr vert="horz" lIns="91403" tIns="45702" rIns="91403" bIns="4570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5681" y="6742774"/>
            <a:ext cx="4067523" cy="355325"/>
          </a:xfrm>
          <a:prstGeom prst="rect">
            <a:avLst/>
          </a:prstGeom>
        </p:spPr>
        <p:txBody>
          <a:bodyPr vert="horz" lIns="91403" tIns="45702" rIns="91403" bIns="45702" rtlCol="0" anchor="b"/>
          <a:lstStyle>
            <a:lvl1pPr algn="r">
              <a:defRPr sz="1200"/>
            </a:lvl1pPr>
          </a:lstStyle>
          <a:p>
            <a:fld id="{8798C4CA-AAD7-4039-B987-E0B3A326D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2702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4066963" cy="356198"/>
          </a:xfrm>
          <a:prstGeom prst="rect">
            <a:avLst/>
          </a:prstGeom>
        </p:spPr>
        <p:txBody>
          <a:bodyPr vert="horz" lIns="94191" tIns="47095" rIns="94191" bIns="4709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6166" y="0"/>
            <a:ext cx="4066963" cy="356198"/>
          </a:xfrm>
          <a:prstGeom prst="rect">
            <a:avLst/>
          </a:prstGeom>
        </p:spPr>
        <p:txBody>
          <a:bodyPr vert="horz" lIns="94191" tIns="47095" rIns="94191" bIns="47095" rtlCol="0"/>
          <a:lstStyle>
            <a:lvl1pPr algn="r">
              <a:defRPr sz="1200"/>
            </a:lvl1pPr>
          </a:lstStyle>
          <a:p>
            <a:fld id="{8A9362A5-4A14-4A2C-A7AD-9313346B7788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95625" y="887413"/>
            <a:ext cx="3194050" cy="23955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191" tIns="47095" rIns="94191" bIns="4709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530" y="3416538"/>
            <a:ext cx="7508240" cy="2795350"/>
          </a:xfrm>
          <a:prstGeom prst="rect">
            <a:avLst/>
          </a:prstGeom>
        </p:spPr>
        <p:txBody>
          <a:bodyPr vert="horz" lIns="94191" tIns="47095" rIns="94191" bIns="47095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6743103"/>
            <a:ext cx="4066963" cy="356197"/>
          </a:xfrm>
          <a:prstGeom prst="rect">
            <a:avLst/>
          </a:prstGeom>
        </p:spPr>
        <p:txBody>
          <a:bodyPr vert="horz" lIns="94191" tIns="47095" rIns="94191" bIns="4709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6166" y="6743103"/>
            <a:ext cx="4066963" cy="356197"/>
          </a:xfrm>
          <a:prstGeom prst="rect">
            <a:avLst/>
          </a:prstGeom>
        </p:spPr>
        <p:txBody>
          <a:bodyPr vert="horz" lIns="94191" tIns="47095" rIns="94191" bIns="47095" rtlCol="0" anchor="b"/>
          <a:lstStyle>
            <a:lvl1pPr algn="r">
              <a:defRPr sz="1200"/>
            </a:lvl1pPr>
          </a:lstStyle>
          <a:p>
            <a:fld id="{4349DF01-E072-4ABF-8294-4052225B8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356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Descriptors:</a:t>
            </a:r>
            <a:r>
              <a:rPr lang="en-US" baseline="0" dirty="0"/>
              <a:t> </a:t>
            </a:r>
            <a:r>
              <a:rPr lang="en-US" dirty="0"/>
              <a:t>Descriptors or views describe and point to resources</a:t>
            </a:r>
            <a:br>
              <a:rPr lang="en-US" dirty="0"/>
            </a:br>
            <a:r>
              <a:rPr lang="en-US" dirty="0"/>
              <a:t>== block of data in memory</a:t>
            </a:r>
          </a:p>
          <a:p>
            <a:r>
              <a:rPr lang="en-US" dirty="0"/>
              <a:t>They use a GPU-specific opaque format</a:t>
            </a:r>
          </a:p>
          <a:p>
            <a:endParaRPr lang="en-US" dirty="0"/>
          </a:p>
          <a:p>
            <a:r>
              <a:rPr lang="en-US" dirty="0" err="1"/>
              <a:t>typedef</a:t>
            </a:r>
            <a:r>
              <a:rPr lang="en-US" dirty="0"/>
              <a:t> </a:t>
            </a:r>
            <a:r>
              <a:rPr lang="en-US" dirty="0" err="1"/>
              <a:t>struct</a:t>
            </a:r>
            <a:r>
              <a:rPr lang="en-US" dirty="0"/>
              <a:t> </a:t>
            </a:r>
            <a:r>
              <a:rPr lang="en-US" dirty="0" err="1"/>
              <a:t>VkGraphicsPipelineCreateInfo</a:t>
            </a:r>
            <a:r>
              <a:rPr lang="en-US" dirty="0"/>
              <a:t> {</a:t>
            </a:r>
          </a:p>
          <a:p>
            <a:r>
              <a:rPr lang="en-US" dirty="0"/>
              <a:t>    </a:t>
            </a:r>
            <a:r>
              <a:rPr lang="en-US" dirty="0" err="1"/>
              <a:t>VkStructureType</a:t>
            </a:r>
            <a:r>
              <a:rPr lang="en-US" dirty="0"/>
              <a:t>                                  </a:t>
            </a:r>
            <a:r>
              <a:rPr lang="en-US" dirty="0" err="1"/>
              <a:t>sType</a:t>
            </a:r>
            <a:r>
              <a:rPr lang="en-US" dirty="0"/>
              <a:t>;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void*                                      </a:t>
            </a:r>
            <a:r>
              <a:rPr lang="en-US" dirty="0" err="1"/>
              <a:t>pNext</a:t>
            </a:r>
            <a:r>
              <a:rPr lang="en-US" dirty="0"/>
              <a:t>;</a:t>
            </a:r>
          </a:p>
          <a:p>
            <a:r>
              <a:rPr lang="en-US" dirty="0"/>
              <a:t>    </a:t>
            </a:r>
            <a:r>
              <a:rPr lang="en-US" dirty="0" err="1"/>
              <a:t>VkPipelineCreateFlags</a:t>
            </a:r>
            <a:r>
              <a:rPr lang="en-US" dirty="0"/>
              <a:t>                            flags;</a:t>
            </a:r>
          </a:p>
          <a:p>
            <a:r>
              <a:rPr lang="en-US" dirty="0"/>
              <a:t>    uint32_t                                         </a:t>
            </a:r>
            <a:r>
              <a:rPr lang="en-US" dirty="0" err="1"/>
              <a:t>stageCount</a:t>
            </a:r>
            <a:r>
              <a:rPr lang="en-US" dirty="0"/>
              <a:t>;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VkPipelineShaderStageCreateInfo</a:t>
            </a:r>
            <a:r>
              <a:rPr lang="en-US" dirty="0"/>
              <a:t>*           </a:t>
            </a:r>
            <a:r>
              <a:rPr lang="en-US" dirty="0" err="1"/>
              <a:t>pStages</a:t>
            </a:r>
            <a:r>
              <a:rPr lang="en-US" dirty="0"/>
              <a:t>;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VkPipelineVertexInputStateCreateInfo</a:t>
            </a:r>
            <a:r>
              <a:rPr lang="en-US" dirty="0"/>
              <a:t>*      </a:t>
            </a:r>
            <a:r>
              <a:rPr lang="en-US" dirty="0" err="1"/>
              <a:t>pVertexInputState</a:t>
            </a:r>
            <a:r>
              <a:rPr lang="en-US" dirty="0"/>
              <a:t>;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VkPipelineInputAssemblyStateCreateInfo</a:t>
            </a:r>
            <a:r>
              <a:rPr lang="en-US" dirty="0"/>
              <a:t>*    </a:t>
            </a:r>
            <a:r>
              <a:rPr lang="en-US" dirty="0" err="1"/>
              <a:t>pInputAssemblyState</a:t>
            </a:r>
            <a:r>
              <a:rPr lang="en-US" dirty="0"/>
              <a:t>;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VkPipelineTessellationStateCreateInfo</a:t>
            </a:r>
            <a:r>
              <a:rPr lang="en-US" dirty="0"/>
              <a:t>*     </a:t>
            </a:r>
            <a:r>
              <a:rPr lang="en-US" dirty="0" err="1"/>
              <a:t>pTessellationState</a:t>
            </a:r>
            <a:r>
              <a:rPr lang="en-US" dirty="0"/>
              <a:t>;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VkPipelineViewportStateCreateInfo</a:t>
            </a:r>
            <a:r>
              <a:rPr lang="en-US" dirty="0"/>
              <a:t>*         </a:t>
            </a:r>
            <a:r>
              <a:rPr lang="en-US" dirty="0" err="1"/>
              <a:t>pViewportState</a:t>
            </a:r>
            <a:r>
              <a:rPr lang="en-US" dirty="0"/>
              <a:t>;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VkPipelineRasterizationStateCreateInfo</a:t>
            </a:r>
            <a:r>
              <a:rPr lang="en-US" dirty="0"/>
              <a:t>*    </a:t>
            </a:r>
            <a:r>
              <a:rPr lang="en-US" dirty="0" err="1"/>
              <a:t>pRasterizationState</a:t>
            </a:r>
            <a:r>
              <a:rPr lang="en-US" dirty="0"/>
              <a:t>;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VkPipelineMultisampleStateCreateInfo</a:t>
            </a:r>
            <a:r>
              <a:rPr lang="en-US" dirty="0"/>
              <a:t>*      </a:t>
            </a:r>
            <a:r>
              <a:rPr lang="en-US" dirty="0" err="1"/>
              <a:t>pMultisampleState</a:t>
            </a:r>
            <a:r>
              <a:rPr lang="en-US" dirty="0"/>
              <a:t>;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VkPipelineDepthStencilStateCreateInfo</a:t>
            </a:r>
            <a:r>
              <a:rPr lang="en-US" dirty="0"/>
              <a:t>*     </a:t>
            </a:r>
            <a:r>
              <a:rPr lang="en-US" dirty="0" err="1"/>
              <a:t>pDepthStencilState</a:t>
            </a:r>
            <a:r>
              <a:rPr lang="en-US" dirty="0"/>
              <a:t>;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VkPipelineColorBlendStateCreateInfo</a:t>
            </a:r>
            <a:r>
              <a:rPr lang="en-US" dirty="0"/>
              <a:t>*       </a:t>
            </a:r>
            <a:r>
              <a:rPr lang="en-US" dirty="0" err="1"/>
              <a:t>pColorBlendState</a:t>
            </a:r>
            <a:r>
              <a:rPr lang="en-US" dirty="0"/>
              <a:t>;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VkPipelineDynamicStateCreateInfo</a:t>
            </a:r>
            <a:r>
              <a:rPr lang="en-US" dirty="0"/>
              <a:t>*          </a:t>
            </a:r>
            <a:r>
              <a:rPr lang="en-US" dirty="0" err="1"/>
              <a:t>pDynamicState</a:t>
            </a:r>
            <a:r>
              <a:rPr lang="en-US" dirty="0"/>
              <a:t>;</a:t>
            </a:r>
          </a:p>
          <a:p>
            <a:r>
              <a:rPr lang="en-US" dirty="0"/>
              <a:t>    </a:t>
            </a:r>
            <a:r>
              <a:rPr lang="en-US" dirty="0" err="1"/>
              <a:t>VkPipelineLayout</a:t>
            </a:r>
            <a:r>
              <a:rPr lang="en-US" dirty="0"/>
              <a:t>                                 layout;</a:t>
            </a:r>
          </a:p>
          <a:p>
            <a:r>
              <a:rPr lang="en-US" dirty="0"/>
              <a:t>    </a:t>
            </a:r>
            <a:r>
              <a:rPr lang="en-US" dirty="0" err="1"/>
              <a:t>VkRenderPass</a:t>
            </a:r>
            <a:r>
              <a:rPr lang="en-US" dirty="0"/>
              <a:t>                                     </a:t>
            </a:r>
            <a:r>
              <a:rPr lang="en-US" dirty="0" err="1"/>
              <a:t>renderPass</a:t>
            </a:r>
            <a:r>
              <a:rPr lang="en-US" dirty="0"/>
              <a:t>;</a:t>
            </a:r>
          </a:p>
          <a:p>
            <a:r>
              <a:rPr lang="en-US" dirty="0"/>
              <a:t>    uint32_t                                         </a:t>
            </a:r>
            <a:r>
              <a:rPr lang="en-US" dirty="0" err="1"/>
              <a:t>subpass</a:t>
            </a:r>
            <a:r>
              <a:rPr lang="en-US" dirty="0"/>
              <a:t>;</a:t>
            </a:r>
          </a:p>
          <a:p>
            <a:r>
              <a:rPr lang="en-US" dirty="0"/>
              <a:t>    </a:t>
            </a:r>
            <a:r>
              <a:rPr lang="en-US" dirty="0" err="1"/>
              <a:t>VkPipeline</a:t>
            </a:r>
            <a:r>
              <a:rPr lang="en-US" dirty="0"/>
              <a:t>                                       </a:t>
            </a:r>
            <a:r>
              <a:rPr lang="en-US" dirty="0" err="1"/>
              <a:t>basePipelineHandle</a:t>
            </a:r>
            <a:r>
              <a:rPr lang="en-US" dirty="0"/>
              <a:t>;</a:t>
            </a:r>
          </a:p>
          <a:p>
            <a:r>
              <a:rPr lang="en-US" dirty="0"/>
              <a:t>    int32_t                                          </a:t>
            </a:r>
            <a:r>
              <a:rPr lang="en-US" dirty="0" err="1"/>
              <a:t>basePipelineIndex</a:t>
            </a:r>
            <a:r>
              <a:rPr lang="en-US" dirty="0"/>
              <a:t>;</a:t>
            </a:r>
          </a:p>
          <a:p>
            <a:r>
              <a:rPr lang="en-US" dirty="0"/>
              <a:t>} </a:t>
            </a:r>
            <a:r>
              <a:rPr lang="en-US" dirty="0" err="1"/>
              <a:t>VkGraphicsPipelineCreateInfo</a:t>
            </a:r>
            <a:r>
              <a:rPr lang="en-US" dirty="0"/>
              <a:t>;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VkResult</a:t>
            </a:r>
            <a:r>
              <a:rPr lang="en-US" dirty="0"/>
              <a:t> </a:t>
            </a:r>
            <a:r>
              <a:rPr lang="en-US" dirty="0" err="1"/>
              <a:t>vkCreatePipelineLayout</a:t>
            </a:r>
            <a:r>
              <a:rPr lang="en-US" dirty="0"/>
              <a:t>(</a:t>
            </a:r>
          </a:p>
          <a:p>
            <a:r>
              <a:rPr lang="en-US" dirty="0"/>
              <a:t>    </a:t>
            </a:r>
            <a:r>
              <a:rPr lang="en-US" dirty="0" err="1"/>
              <a:t>VkDevice</a:t>
            </a:r>
            <a:r>
              <a:rPr lang="en-US" dirty="0"/>
              <a:t>                                    device,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VkPipelineLayoutCreateInfo</a:t>
            </a:r>
            <a:r>
              <a:rPr lang="en-US" dirty="0"/>
              <a:t>*           </a:t>
            </a:r>
            <a:r>
              <a:rPr lang="en-US" dirty="0" err="1"/>
              <a:t>pCreateInfo</a:t>
            </a:r>
            <a:r>
              <a:rPr lang="en-US" dirty="0"/>
              <a:t>,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VkAllocationCallbacks</a:t>
            </a:r>
            <a:r>
              <a:rPr lang="en-US" dirty="0"/>
              <a:t>*                </a:t>
            </a:r>
            <a:r>
              <a:rPr lang="en-US" dirty="0" err="1"/>
              <a:t>pAllocator</a:t>
            </a:r>
            <a:r>
              <a:rPr lang="en-US" dirty="0"/>
              <a:t>,</a:t>
            </a:r>
          </a:p>
          <a:p>
            <a:r>
              <a:rPr lang="en-US" dirty="0"/>
              <a:t>    </a:t>
            </a:r>
            <a:r>
              <a:rPr lang="en-US" dirty="0" err="1"/>
              <a:t>VkPipelineLayout</a:t>
            </a:r>
            <a:r>
              <a:rPr lang="en-US" dirty="0"/>
              <a:t>*                           </a:t>
            </a:r>
            <a:r>
              <a:rPr lang="en-US" dirty="0" err="1"/>
              <a:t>pPipelineLayout</a:t>
            </a:r>
            <a:r>
              <a:rPr lang="en-US" dirty="0"/>
              <a:t>);</a:t>
            </a:r>
          </a:p>
          <a:p>
            <a:endParaRPr lang="en-US" dirty="0"/>
          </a:p>
          <a:p>
            <a:r>
              <a:rPr lang="en-US" dirty="0" err="1"/>
              <a:t>typedef</a:t>
            </a:r>
            <a:r>
              <a:rPr lang="en-US" dirty="0"/>
              <a:t> </a:t>
            </a:r>
            <a:r>
              <a:rPr lang="en-US" dirty="0" err="1"/>
              <a:t>struct</a:t>
            </a:r>
            <a:r>
              <a:rPr lang="en-US" dirty="0"/>
              <a:t> </a:t>
            </a:r>
            <a:r>
              <a:rPr lang="en-US" dirty="0" err="1"/>
              <a:t>VkPipelineLayoutCreateInfo</a:t>
            </a:r>
            <a:r>
              <a:rPr lang="en-US" dirty="0"/>
              <a:t> {</a:t>
            </a:r>
          </a:p>
          <a:p>
            <a:r>
              <a:rPr lang="en-US" dirty="0"/>
              <a:t>    </a:t>
            </a:r>
            <a:r>
              <a:rPr lang="en-US" dirty="0" err="1"/>
              <a:t>VkStructureType</a:t>
            </a:r>
            <a:r>
              <a:rPr lang="en-US" dirty="0"/>
              <a:t>                 </a:t>
            </a:r>
            <a:r>
              <a:rPr lang="en-US" dirty="0" err="1"/>
              <a:t>sType</a:t>
            </a:r>
            <a:r>
              <a:rPr lang="en-US" dirty="0"/>
              <a:t>;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void*                     </a:t>
            </a:r>
            <a:r>
              <a:rPr lang="en-US" dirty="0" err="1"/>
              <a:t>pNext</a:t>
            </a:r>
            <a:r>
              <a:rPr lang="en-US" dirty="0"/>
              <a:t>;</a:t>
            </a:r>
          </a:p>
          <a:p>
            <a:r>
              <a:rPr lang="en-US" dirty="0"/>
              <a:t>    </a:t>
            </a:r>
            <a:r>
              <a:rPr lang="en-US" dirty="0" err="1"/>
              <a:t>VkPipelineLayoutCreateFlags</a:t>
            </a:r>
            <a:r>
              <a:rPr lang="en-US" dirty="0"/>
              <a:t>     flags;</a:t>
            </a:r>
          </a:p>
          <a:p>
            <a:r>
              <a:rPr lang="en-US" dirty="0"/>
              <a:t>    uint32_t                        </a:t>
            </a:r>
            <a:r>
              <a:rPr lang="en-US" dirty="0" err="1"/>
              <a:t>setLayoutCount</a:t>
            </a:r>
            <a:r>
              <a:rPr lang="en-US" dirty="0"/>
              <a:t>;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VkDescriptorSetLayout</a:t>
            </a:r>
            <a:r>
              <a:rPr lang="en-US" dirty="0"/>
              <a:t>*    </a:t>
            </a:r>
            <a:r>
              <a:rPr lang="en-US" dirty="0" err="1"/>
              <a:t>pSetLayouts</a:t>
            </a:r>
            <a:r>
              <a:rPr lang="en-US" dirty="0"/>
              <a:t>;</a:t>
            </a:r>
          </a:p>
          <a:p>
            <a:r>
              <a:rPr lang="en-US" dirty="0"/>
              <a:t>    uint32_t                        </a:t>
            </a:r>
            <a:r>
              <a:rPr lang="en-US" dirty="0" err="1"/>
              <a:t>pushConstantRangeCount</a:t>
            </a:r>
            <a:r>
              <a:rPr lang="en-US" dirty="0"/>
              <a:t>;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VkPushConstantRange</a:t>
            </a:r>
            <a:r>
              <a:rPr lang="en-US" dirty="0"/>
              <a:t>*      </a:t>
            </a:r>
            <a:r>
              <a:rPr lang="en-US" dirty="0" err="1"/>
              <a:t>pPushConstantRanges</a:t>
            </a:r>
            <a:r>
              <a:rPr lang="en-US" dirty="0"/>
              <a:t>;</a:t>
            </a:r>
          </a:p>
          <a:p>
            <a:r>
              <a:rPr lang="en-US" dirty="0"/>
              <a:t>} </a:t>
            </a:r>
            <a:r>
              <a:rPr lang="en-US" dirty="0" err="1"/>
              <a:t>VkPipelineLayoutCreateInfo</a:t>
            </a:r>
            <a:r>
              <a:rPr lang="en-US" dirty="0"/>
              <a:t>;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49DF01-E072-4ABF-8294-4052225B81C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2301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D8F0E5-8DFB-4523-9860-55CD68CE52CD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347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D8F0E5-8DFB-4523-9860-55CD68CE52CD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347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iscord.gg/ab9ATB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mailto:wolf@conffx.co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onfettiFX/The-Forg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sz="3600" dirty="0" smtClean="0"/>
              <a:t>Cross-Platform Ray Tracing</a:t>
            </a:r>
            <a:br>
              <a:rPr lang="en-US" sz="3600" dirty="0" smtClean="0"/>
            </a:br>
            <a:r>
              <a:rPr lang="en-US" sz="2200" dirty="0" smtClean="0"/>
              <a:t>Benchmarking </a:t>
            </a:r>
            <a:r>
              <a:rPr lang="en-US" sz="2200" dirty="0"/>
              <a:t>Ray Tracing Performance on </a:t>
            </a:r>
            <a:r>
              <a:rPr lang="en-US" sz="2200" dirty="0" smtClean="0"/>
              <a:t>Windows, Linux and </a:t>
            </a:r>
            <a:r>
              <a:rPr lang="en-US" sz="2200" dirty="0" err="1" smtClean="0"/>
              <a:t>macOS</a:t>
            </a:r>
            <a:r>
              <a:rPr lang="en-US" sz="2200" dirty="0" smtClean="0"/>
              <a:t>/iOS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800" dirty="0" err="1" smtClean="0"/>
              <a:t>Manas</a:t>
            </a:r>
            <a:r>
              <a:rPr lang="en-US" sz="1800" dirty="0" smtClean="0"/>
              <a:t> Kulkarni</a:t>
            </a:r>
            <a:br>
              <a:rPr lang="en-US" sz="1800" dirty="0" smtClean="0"/>
            </a:br>
            <a:r>
              <a:rPr lang="en-US" sz="1800" dirty="0" smtClean="0"/>
              <a:t>Wolfgang </a:t>
            </a:r>
            <a:r>
              <a:rPr lang="en-US" sz="1800" dirty="0"/>
              <a:t>Engel</a:t>
            </a:r>
            <a:br>
              <a:rPr lang="en-US" sz="1800" dirty="0"/>
            </a:br>
            <a:r>
              <a:rPr lang="en-US" sz="1100" dirty="0"/>
              <a:t>June 17</a:t>
            </a:r>
            <a:r>
              <a:rPr lang="en-US" sz="1100" baseline="30000" dirty="0"/>
              <a:t>th</a:t>
            </a:r>
            <a:r>
              <a:rPr lang="en-US" sz="1100" dirty="0"/>
              <a:t>, 2020</a:t>
            </a: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E8A4C2A0-A558-4BAE-AC11-556D827A5D5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1600200"/>
            <a:ext cx="1350649" cy="575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158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Cross-Platform Ray Tracing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9144000" cy="52578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/>
              <a:t>API_INTERFACE bool FORGE_CALLCONV </a:t>
            </a:r>
            <a:r>
              <a:rPr lang="en-US" sz="1200" dirty="0" err="1"/>
              <a:t>isRaytracingSupported</a:t>
            </a:r>
            <a:r>
              <a:rPr lang="en-US" sz="1200" dirty="0"/>
              <a:t>(Renderer* </a:t>
            </a:r>
            <a:r>
              <a:rPr lang="en-US" sz="1200" dirty="0" err="1"/>
              <a:t>pRenderer</a:t>
            </a:r>
            <a:r>
              <a:rPr lang="en-US" sz="1200" dirty="0"/>
              <a:t>);</a:t>
            </a:r>
          </a:p>
          <a:p>
            <a:pPr marL="0" indent="0">
              <a:buNone/>
            </a:pPr>
            <a:r>
              <a:rPr lang="en-US" sz="1200" dirty="0"/>
              <a:t>API_INTERFACE bool FORGE_CALLCONV </a:t>
            </a:r>
            <a:r>
              <a:rPr lang="en-US" sz="1200" dirty="0" err="1"/>
              <a:t>initRaytracing</a:t>
            </a:r>
            <a:r>
              <a:rPr lang="en-US" sz="1200" dirty="0"/>
              <a:t>(Renderer* </a:t>
            </a:r>
            <a:r>
              <a:rPr lang="en-US" sz="1200" dirty="0" err="1"/>
              <a:t>pRenderer</a:t>
            </a:r>
            <a:r>
              <a:rPr lang="en-US" sz="1200" dirty="0"/>
              <a:t>, Raytracing** </a:t>
            </a:r>
            <a:r>
              <a:rPr lang="en-US" sz="1200" dirty="0" err="1"/>
              <a:t>ppRaytracing</a:t>
            </a:r>
            <a:r>
              <a:rPr lang="en-US" sz="1200" dirty="0"/>
              <a:t>);</a:t>
            </a:r>
          </a:p>
          <a:p>
            <a:pPr marL="0" indent="0">
              <a:buNone/>
            </a:pPr>
            <a:r>
              <a:rPr lang="en-US" sz="1200" dirty="0"/>
              <a:t>API_INTERFACE void FORGE_CALLCONV </a:t>
            </a:r>
            <a:r>
              <a:rPr lang="en-US" sz="1200" dirty="0" err="1"/>
              <a:t>removeRaytracing</a:t>
            </a:r>
            <a:r>
              <a:rPr lang="en-US" sz="1200" dirty="0"/>
              <a:t>(Renderer* </a:t>
            </a:r>
            <a:r>
              <a:rPr lang="en-US" sz="1200" dirty="0" err="1"/>
              <a:t>pRenderer</a:t>
            </a:r>
            <a:r>
              <a:rPr lang="en-US" sz="1200" dirty="0"/>
              <a:t>, Raytracing* </a:t>
            </a:r>
            <a:r>
              <a:rPr lang="en-US" sz="1200" dirty="0" err="1"/>
              <a:t>pRaytracing</a:t>
            </a:r>
            <a:r>
              <a:rPr lang="en-US" sz="1200" dirty="0"/>
              <a:t>);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/// </a:t>
            </a:r>
            <a:r>
              <a:rPr lang="en-US" sz="1200" dirty="0" err="1"/>
              <a:t>pScratchBufferSize</a:t>
            </a:r>
            <a:r>
              <a:rPr lang="en-US" sz="1200" dirty="0"/>
              <a:t> - Holds the size of scratch buffer to be passed to </a:t>
            </a:r>
            <a:r>
              <a:rPr lang="en-US" sz="1200" dirty="0" err="1"/>
              <a:t>cmdBuildAccelerationStructure</a:t>
            </a:r>
            <a:endParaRPr lang="en-US" sz="1200" dirty="0"/>
          </a:p>
          <a:p>
            <a:pPr marL="0" indent="0">
              <a:buNone/>
            </a:pPr>
            <a:r>
              <a:rPr lang="en-US" sz="1200" dirty="0"/>
              <a:t>API_INTERFACE void FORGE_CALLCONV </a:t>
            </a:r>
            <a:r>
              <a:rPr lang="en-US" sz="1200" dirty="0" err="1"/>
              <a:t>addAccelerationStructure</a:t>
            </a:r>
            <a:r>
              <a:rPr lang="en-US" sz="1200" dirty="0"/>
              <a:t>(Raytracing* </a:t>
            </a:r>
            <a:r>
              <a:rPr lang="en-US" sz="1200" dirty="0" err="1"/>
              <a:t>pRaytracing</a:t>
            </a:r>
            <a:r>
              <a:rPr lang="en-US" sz="1200" dirty="0"/>
              <a:t>, </a:t>
            </a:r>
            <a:r>
              <a:rPr lang="en-US" sz="1200" dirty="0" err="1"/>
              <a:t>const</a:t>
            </a:r>
            <a:r>
              <a:rPr lang="en-US" sz="1200" dirty="0"/>
              <a:t> </a:t>
            </a:r>
            <a:r>
              <a:rPr lang="en-US" sz="1200" dirty="0" err="1"/>
              <a:t>AccelerationStructureDescTop</a:t>
            </a:r>
            <a:r>
              <a:rPr lang="en-US" sz="1200" dirty="0"/>
              <a:t>* </a:t>
            </a:r>
            <a:r>
              <a:rPr lang="en-US" sz="1200" dirty="0" err="1"/>
              <a:t>pDesc</a:t>
            </a:r>
            <a:r>
              <a:rPr lang="en-US" sz="1200" dirty="0"/>
              <a:t>, </a:t>
            </a:r>
            <a:r>
              <a:rPr lang="en-US" sz="1200" dirty="0" err="1"/>
              <a:t>AccelerationStructure</a:t>
            </a:r>
            <a:r>
              <a:rPr lang="en-US" sz="1200" dirty="0"/>
              <a:t>** </a:t>
            </a:r>
            <a:r>
              <a:rPr lang="en-US" sz="1200" dirty="0" err="1"/>
              <a:t>ppAccelerationStructure</a:t>
            </a:r>
            <a:r>
              <a:rPr lang="en-US" sz="1200" dirty="0"/>
              <a:t>);</a:t>
            </a:r>
          </a:p>
          <a:p>
            <a:pPr marL="0" indent="0">
              <a:buNone/>
            </a:pPr>
            <a:r>
              <a:rPr lang="en-US" sz="1200" dirty="0"/>
              <a:t>API_INTERFACE void FORGE_CALLCONV </a:t>
            </a:r>
            <a:r>
              <a:rPr lang="en-US" sz="1200" dirty="0" err="1"/>
              <a:t>removeAccelerationStructure</a:t>
            </a:r>
            <a:r>
              <a:rPr lang="en-US" sz="1200" dirty="0"/>
              <a:t>(Raytracing* </a:t>
            </a:r>
            <a:r>
              <a:rPr lang="en-US" sz="1200" dirty="0" err="1"/>
              <a:t>pRaytracing</a:t>
            </a:r>
            <a:r>
              <a:rPr lang="en-US" sz="1200" dirty="0"/>
              <a:t>, </a:t>
            </a:r>
            <a:r>
              <a:rPr lang="en-US" sz="1200" dirty="0" err="1"/>
              <a:t>AccelerationStructure</a:t>
            </a:r>
            <a:r>
              <a:rPr lang="en-US" sz="1200" dirty="0"/>
              <a:t>* </a:t>
            </a:r>
            <a:r>
              <a:rPr lang="en-US" sz="1200" dirty="0" err="1"/>
              <a:t>pAccelerationStructure</a:t>
            </a:r>
            <a:r>
              <a:rPr lang="en-US" sz="1200" dirty="0"/>
              <a:t>);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API_INTERFACE void FORGE_CALLCONV </a:t>
            </a:r>
            <a:r>
              <a:rPr lang="en-US" sz="1200" dirty="0" err="1"/>
              <a:t>addRaytracingShaderTable</a:t>
            </a:r>
            <a:r>
              <a:rPr lang="en-US" sz="1200" dirty="0"/>
              <a:t>(Raytracing* </a:t>
            </a:r>
            <a:r>
              <a:rPr lang="en-US" sz="1200" dirty="0" err="1"/>
              <a:t>pRaytracing</a:t>
            </a:r>
            <a:r>
              <a:rPr lang="en-US" sz="1200" dirty="0"/>
              <a:t>, </a:t>
            </a:r>
            <a:r>
              <a:rPr lang="en-US" sz="1200" dirty="0" err="1"/>
              <a:t>const</a:t>
            </a:r>
            <a:r>
              <a:rPr lang="en-US" sz="1200" dirty="0"/>
              <a:t> </a:t>
            </a:r>
            <a:r>
              <a:rPr lang="en-US" sz="1200" dirty="0" err="1"/>
              <a:t>RaytracingShaderTableDesc</a:t>
            </a:r>
            <a:r>
              <a:rPr lang="en-US" sz="1200" dirty="0"/>
              <a:t>* </a:t>
            </a:r>
            <a:r>
              <a:rPr lang="en-US" sz="1200" dirty="0" err="1"/>
              <a:t>pDesc</a:t>
            </a:r>
            <a:r>
              <a:rPr lang="en-US" sz="1200" dirty="0"/>
              <a:t>, </a:t>
            </a:r>
            <a:r>
              <a:rPr lang="en-US" sz="1200" dirty="0" err="1"/>
              <a:t>RaytracingShaderTable</a:t>
            </a:r>
            <a:r>
              <a:rPr lang="en-US" sz="1200" dirty="0"/>
              <a:t>** </a:t>
            </a:r>
            <a:r>
              <a:rPr lang="en-US" sz="1200" dirty="0" err="1"/>
              <a:t>ppTable</a:t>
            </a:r>
            <a:r>
              <a:rPr lang="en-US" sz="1200" dirty="0"/>
              <a:t>);</a:t>
            </a:r>
          </a:p>
          <a:p>
            <a:pPr marL="0" indent="0">
              <a:buNone/>
            </a:pPr>
            <a:r>
              <a:rPr lang="en-US" sz="1200" dirty="0"/>
              <a:t>API_INTERFACE void FORGE_CALLCONV </a:t>
            </a:r>
            <a:r>
              <a:rPr lang="en-US" sz="1200" dirty="0" err="1"/>
              <a:t>removeRaytracingShaderTable</a:t>
            </a:r>
            <a:r>
              <a:rPr lang="en-US" sz="1200" dirty="0"/>
              <a:t>(Raytracing* </a:t>
            </a:r>
            <a:r>
              <a:rPr lang="en-US" sz="1200" dirty="0" err="1"/>
              <a:t>pRaytracing</a:t>
            </a:r>
            <a:r>
              <a:rPr lang="en-US" sz="1200" dirty="0"/>
              <a:t>, </a:t>
            </a:r>
            <a:r>
              <a:rPr lang="en-US" sz="1200" dirty="0" err="1"/>
              <a:t>RaytracingShaderTable</a:t>
            </a:r>
            <a:r>
              <a:rPr lang="en-US" sz="1200" dirty="0"/>
              <a:t>* </a:t>
            </a:r>
            <a:r>
              <a:rPr lang="en-US" sz="1200" dirty="0" err="1"/>
              <a:t>pTable</a:t>
            </a:r>
            <a:r>
              <a:rPr lang="en-US" sz="1200" dirty="0"/>
              <a:t>);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API_INTERFACE void FORGE_CALLCONV </a:t>
            </a:r>
            <a:r>
              <a:rPr lang="en-US" sz="1200" dirty="0" err="1"/>
              <a:t>cmdBuildAccelerationStructure</a:t>
            </a:r>
            <a:r>
              <a:rPr lang="en-US" sz="1200" dirty="0"/>
              <a:t>(</a:t>
            </a:r>
            <a:r>
              <a:rPr lang="en-US" sz="1200" dirty="0" err="1"/>
              <a:t>Cmd</a:t>
            </a:r>
            <a:r>
              <a:rPr lang="en-US" sz="1200" dirty="0"/>
              <a:t>* </a:t>
            </a:r>
            <a:r>
              <a:rPr lang="en-US" sz="1200" dirty="0" err="1"/>
              <a:t>pCmd</a:t>
            </a:r>
            <a:r>
              <a:rPr lang="en-US" sz="1200" dirty="0"/>
              <a:t>, Raytracing* </a:t>
            </a:r>
            <a:r>
              <a:rPr lang="en-US" sz="1200" dirty="0" err="1"/>
              <a:t>pRaytracing</a:t>
            </a:r>
            <a:r>
              <a:rPr lang="en-US" sz="1200" dirty="0"/>
              <a:t>, </a:t>
            </a:r>
            <a:r>
              <a:rPr lang="en-US" sz="1200" dirty="0" err="1"/>
              <a:t>RaytracingBuildASDesc</a:t>
            </a:r>
            <a:r>
              <a:rPr lang="en-US" sz="1200" dirty="0"/>
              <a:t>* </a:t>
            </a:r>
            <a:r>
              <a:rPr lang="en-US" sz="1200" dirty="0" err="1"/>
              <a:t>pDesc</a:t>
            </a:r>
            <a:r>
              <a:rPr lang="en-US" sz="1200" dirty="0"/>
              <a:t>);</a:t>
            </a:r>
          </a:p>
          <a:p>
            <a:pPr marL="0" indent="0">
              <a:buNone/>
            </a:pPr>
            <a:r>
              <a:rPr lang="en-US" sz="1200" dirty="0"/>
              <a:t>API_INTERFACE void FORGE_CALLCONV </a:t>
            </a:r>
            <a:r>
              <a:rPr lang="en-US" sz="1200" dirty="0" err="1"/>
              <a:t>cmdDispatchRays</a:t>
            </a:r>
            <a:r>
              <a:rPr lang="en-US" sz="1200" dirty="0"/>
              <a:t>(</a:t>
            </a:r>
            <a:r>
              <a:rPr lang="en-US" sz="1200" dirty="0" err="1"/>
              <a:t>Cmd</a:t>
            </a:r>
            <a:r>
              <a:rPr lang="en-US" sz="1200" dirty="0"/>
              <a:t>* </a:t>
            </a:r>
            <a:r>
              <a:rPr lang="en-US" sz="1200" dirty="0" err="1"/>
              <a:t>pCmd</a:t>
            </a:r>
            <a:r>
              <a:rPr lang="en-US" sz="1200" dirty="0"/>
              <a:t>, Raytracing* </a:t>
            </a:r>
            <a:r>
              <a:rPr lang="en-US" sz="1200" dirty="0" err="1"/>
              <a:t>pRaytracing</a:t>
            </a:r>
            <a:r>
              <a:rPr lang="en-US" sz="1200" dirty="0"/>
              <a:t>, </a:t>
            </a:r>
            <a:r>
              <a:rPr lang="en-US" sz="1200" dirty="0" err="1"/>
              <a:t>const</a:t>
            </a:r>
            <a:r>
              <a:rPr lang="en-US" sz="1200" dirty="0"/>
              <a:t> </a:t>
            </a:r>
            <a:r>
              <a:rPr lang="en-US" sz="1200" dirty="0" err="1"/>
              <a:t>RaytracingDispatchDesc</a:t>
            </a:r>
            <a:r>
              <a:rPr lang="en-US" sz="1200" dirty="0"/>
              <a:t>* </a:t>
            </a:r>
            <a:r>
              <a:rPr lang="en-US" sz="1200" dirty="0" err="1"/>
              <a:t>pDesc</a:t>
            </a:r>
            <a:r>
              <a:rPr lang="en-US" sz="1200" dirty="0"/>
              <a:t>);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#</a:t>
            </a:r>
            <a:r>
              <a:rPr lang="en-US" sz="1200" dirty="0" err="1"/>
              <a:t>ifdef</a:t>
            </a:r>
            <a:r>
              <a:rPr lang="en-US" sz="1200" dirty="0"/>
              <a:t> METAL</a:t>
            </a:r>
          </a:p>
          <a:p>
            <a:pPr marL="0" indent="0">
              <a:buNone/>
            </a:pPr>
            <a:r>
              <a:rPr lang="en-US" sz="1200" dirty="0"/>
              <a:t>API_INTERFACE void FORGE_CALLCONV </a:t>
            </a:r>
            <a:r>
              <a:rPr lang="en-US" sz="1200" dirty="0" err="1"/>
              <a:t>addSSVGFDenoiser</a:t>
            </a:r>
            <a:r>
              <a:rPr lang="en-US" sz="1200" dirty="0"/>
              <a:t>(Renderer* </a:t>
            </a:r>
            <a:r>
              <a:rPr lang="en-US" sz="1200" dirty="0" err="1"/>
              <a:t>pRenderer</a:t>
            </a:r>
            <a:r>
              <a:rPr lang="en-US" sz="1200" dirty="0"/>
              <a:t>, </a:t>
            </a:r>
            <a:r>
              <a:rPr lang="en-US" sz="1200" dirty="0" err="1"/>
              <a:t>SSVGFDenoiser</a:t>
            </a:r>
            <a:r>
              <a:rPr lang="en-US" sz="1200" dirty="0"/>
              <a:t>** </a:t>
            </a:r>
            <a:r>
              <a:rPr lang="en-US" sz="1200" dirty="0" err="1"/>
              <a:t>ppDenoiser</a:t>
            </a:r>
            <a:r>
              <a:rPr lang="en-US" sz="1200" dirty="0"/>
              <a:t>);</a:t>
            </a:r>
          </a:p>
          <a:p>
            <a:pPr marL="0" indent="0">
              <a:buNone/>
            </a:pPr>
            <a:r>
              <a:rPr lang="en-US" sz="1200" dirty="0"/>
              <a:t>API_INTERFACE void FORGE_CALLCONV </a:t>
            </a:r>
            <a:r>
              <a:rPr lang="en-US" sz="1200" dirty="0" err="1"/>
              <a:t>removeSSVGFDenoiser</a:t>
            </a:r>
            <a:r>
              <a:rPr lang="en-US" sz="1200" dirty="0"/>
              <a:t>(</a:t>
            </a:r>
            <a:r>
              <a:rPr lang="en-US" sz="1200" dirty="0" err="1"/>
              <a:t>SSVGFDenoiser</a:t>
            </a:r>
            <a:r>
              <a:rPr lang="en-US" sz="1200" dirty="0"/>
              <a:t>* </a:t>
            </a:r>
            <a:r>
              <a:rPr lang="en-US" sz="1200" dirty="0" err="1"/>
              <a:t>pDenoiser</a:t>
            </a:r>
            <a:r>
              <a:rPr lang="en-US" sz="1200" dirty="0"/>
              <a:t>);</a:t>
            </a:r>
          </a:p>
          <a:p>
            <a:pPr marL="0" indent="0">
              <a:buNone/>
            </a:pPr>
            <a:r>
              <a:rPr lang="en-US" sz="1200" dirty="0"/>
              <a:t>API_INTERFACE void FORGE_CALLCONV </a:t>
            </a:r>
            <a:r>
              <a:rPr lang="en-US" sz="1200" dirty="0" err="1"/>
              <a:t>clearSSVGFDenoiserTemporalHistory</a:t>
            </a:r>
            <a:r>
              <a:rPr lang="en-US" sz="1200" dirty="0"/>
              <a:t>(</a:t>
            </a:r>
            <a:r>
              <a:rPr lang="en-US" sz="1200" dirty="0" err="1"/>
              <a:t>SSVGFDenoiser</a:t>
            </a:r>
            <a:r>
              <a:rPr lang="en-US" sz="1200" dirty="0"/>
              <a:t>* </a:t>
            </a:r>
            <a:r>
              <a:rPr lang="en-US" sz="1200" dirty="0" err="1"/>
              <a:t>pDenoiser</a:t>
            </a:r>
            <a:r>
              <a:rPr lang="en-US" sz="1200" dirty="0"/>
              <a:t>);</a:t>
            </a:r>
          </a:p>
          <a:p>
            <a:pPr marL="0" indent="0">
              <a:buNone/>
            </a:pPr>
            <a:r>
              <a:rPr lang="en-US" sz="1200" dirty="0"/>
              <a:t>API_INTERFACE void FORGE_CALLCONV </a:t>
            </a:r>
            <a:r>
              <a:rPr lang="en-US" sz="1200" dirty="0" err="1"/>
              <a:t>cmdSSVGFDenoise</a:t>
            </a:r>
            <a:r>
              <a:rPr lang="en-US" sz="1200" dirty="0"/>
              <a:t>(</a:t>
            </a:r>
            <a:r>
              <a:rPr lang="en-US" sz="1200" dirty="0" err="1"/>
              <a:t>Cmd</a:t>
            </a:r>
            <a:r>
              <a:rPr lang="en-US" sz="1200" dirty="0"/>
              <a:t>* </a:t>
            </a:r>
            <a:r>
              <a:rPr lang="en-US" sz="1200" dirty="0" err="1"/>
              <a:t>pCmd</a:t>
            </a:r>
            <a:r>
              <a:rPr lang="en-US" sz="1200" dirty="0"/>
              <a:t>, </a:t>
            </a:r>
            <a:r>
              <a:rPr lang="en-US" sz="1200" dirty="0" err="1"/>
              <a:t>SSVGFDenoiser</a:t>
            </a:r>
            <a:r>
              <a:rPr lang="en-US" sz="1200" dirty="0"/>
              <a:t>* </a:t>
            </a:r>
            <a:r>
              <a:rPr lang="en-US" sz="1200" dirty="0" err="1"/>
              <a:t>pDenoiser</a:t>
            </a:r>
            <a:r>
              <a:rPr lang="en-US" sz="1200" dirty="0"/>
              <a:t>, Texture* </a:t>
            </a:r>
            <a:r>
              <a:rPr lang="en-US" sz="1200" dirty="0" err="1"/>
              <a:t>pSourceTexture</a:t>
            </a:r>
            <a:r>
              <a:rPr lang="en-US" sz="1200" dirty="0"/>
              <a:t>, Texture* </a:t>
            </a:r>
            <a:r>
              <a:rPr lang="en-US" sz="1200" dirty="0" err="1"/>
              <a:t>pMotionVectorTexture</a:t>
            </a:r>
            <a:r>
              <a:rPr lang="en-US" sz="1200" dirty="0"/>
              <a:t>, Texture* </a:t>
            </a:r>
            <a:r>
              <a:rPr lang="en-US" sz="1200" dirty="0" err="1"/>
              <a:t>pDepthNormalTexture</a:t>
            </a:r>
            <a:r>
              <a:rPr lang="en-US" sz="1200" dirty="0"/>
              <a:t>, Texture* </a:t>
            </a:r>
            <a:r>
              <a:rPr lang="en-US" sz="1200" dirty="0" err="1"/>
              <a:t>pPreviousDepthNormalTexture</a:t>
            </a:r>
            <a:r>
              <a:rPr lang="en-US" sz="1200" dirty="0"/>
              <a:t>, Texture** </a:t>
            </a:r>
            <a:r>
              <a:rPr lang="en-US" sz="1200" dirty="0" err="1"/>
              <a:t>ppOut</a:t>
            </a:r>
            <a:r>
              <a:rPr lang="en-US" sz="1200" dirty="0"/>
              <a:t>);</a:t>
            </a:r>
          </a:p>
          <a:p>
            <a:pPr marL="0" indent="0">
              <a:buNone/>
            </a:pPr>
            <a:r>
              <a:rPr lang="en-US" sz="1200" dirty="0"/>
              <a:t>#</a:t>
            </a:r>
            <a:r>
              <a:rPr lang="en-US" sz="1200" dirty="0" err="1"/>
              <a:t>endif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506682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Cross-Platform Ray Tracing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DXR / RTX in 30 seconds</a:t>
            </a:r>
          </a:p>
          <a:p>
            <a:r>
              <a:rPr lang="en-US" dirty="0"/>
              <a:t>Dispatch a set of rays through a </a:t>
            </a:r>
            <a:r>
              <a:rPr lang="en-US" b="1" dirty="0"/>
              <a:t>Ray-Generation</a:t>
            </a:r>
            <a:r>
              <a:rPr lang="en-US" dirty="0"/>
              <a:t> </a:t>
            </a:r>
            <a:r>
              <a:rPr lang="en-US" dirty="0" err="1"/>
              <a:t>shader</a:t>
            </a:r>
            <a:r>
              <a:rPr lang="en-US" dirty="0"/>
              <a:t>, and test intersection against an </a:t>
            </a:r>
            <a:r>
              <a:rPr lang="en-US" b="1" dirty="0"/>
              <a:t>Acceleration </a:t>
            </a:r>
            <a:r>
              <a:rPr lang="en-US" b="1" dirty="0" smtClean="0"/>
              <a:t>Structure</a:t>
            </a:r>
            <a:endParaRPr lang="en-US" dirty="0" smtClean="0"/>
          </a:p>
          <a:p>
            <a:r>
              <a:rPr lang="en-US" dirty="0"/>
              <a:t>Intersection </a:t>
            </a:r>
            <a:r>
              <a:rPr lang="en-US" dirty="0" smtClean="0"/>
              <a:t>test can </a:t>
            </a:r>
            <a:r>
              <a:rPr lang="en-US" dirty="0"/>
              <a:t>be done using the fixed function triangle intersection </a:t>
            </a:r>
            <a:r>
              <a:rPr lang="en-US" dirty="0" err="1"/>
              <a:t>shader</a:t>
            </a:r>
            <a:r>
              <a:rPr lang="en-US" dirty="0"/>
              <a:t> as well as a programmable AABB intersection </a:t>
            </a:r>
            <a:r>
              <a:rPr lang="en-US" dirty="0" err="1"/>
              <a:t>shader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796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Cross-Platform Ray Tracing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816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DXR / RTX in 30 seconds continued:</a:t>
            </a:r>
          </a:p>
          <a:p>
            <a:r>
              <a:rPr lang="en-US" dirty="0" smtClean="0"/>
              <a:t>When intersections are encountered, hit </a:t>
            </a:r>
            <a:r>
              <a:rPr lang="en-US" dirty="0" err="1" smtClean="0"/>
              <a:t>shaders</a:t>
            </a:r>
            <a:r>
              <a:rPr lang="en-US" dirty="0" smtClean="0"/>
              <a:t> get involved: </a:t>
            </a:r>
            <a:r>
              <a:rPr lang="en-US" b="1" dirty="0" smtClean="0"/>
              <a:t>Closest-Hit</a:t>
            </a:r>
            <a:r>
              <a:rPr lang="en-US" dirty="0" smtClean="0"/>
              <a:t> or </a:t>
            </a:r>
            <a:r>
              <a:rPr lang="en-US" b="1" dirty="0" smtClean="0"/>
              <a:t>Any-Hit </a:t>
            </a:r>
            <a:endParaRPr lang="en-US" dirty="0" smtClean="0"/>
          </a:p>
          <a:p>
            <a:pPr lvl="1"/>
            <a:r>
              <a:rPr lang="en-US" b="1" dirty="0" smtClean="0"/>
              <a:t>Closest-Hit</a:t>
            </a:r>
            <a:r>
              <a:rPr lang="en-US" dirty="0" smtClean="0"/>
              <a:t> </a:t>
            </a:r>
            <a:r>
              <a:rPr lang="en-US" dirty="0" err="1" smtClean="0"/>
              <a:t>shader</a:t>
            </a:r>
            <a:r>
              <a:rPr lang="en-US" dirty="0" smtClean="0"/>
              <a:t>: </a:t>
            </a:r>
          </a:p>
          <a:p>
            <a:pPr lvl="2"/>
            <a:r>
              <a:rPr lang="en-US" dirty="0" smtClean="0"/>
              <a:t>executes </a:t>
            </a:r>
            <a:r>
              <a:rPr lang="en-US" dirty="0"/>
              <a:t>code </a:t>
            </a:r>
            <a:r>
              <a:rPr lang="en-US" dirty="0" smtClean="0"/>
              <a:t>similar </a:t>
            </a:r>
            <a:r>
              <a:rPr lang="en-US" dirty="0"/>
              <a:t>to your typical material pixel </a:t>
            </a:r>
            <a:r>
              <a:rPr lang="en-US" dirty="0" err="1" smtClean="0"/>
              <a:t>shader</a:t>
            </a:r>
            <a:endParaRPr lang="en-US" dirty="0" smtClean="0"/>
          </a:p>
          <a:p>
            <a:pPr lvl="2"/>
            <a:r>
              <a:rPr lang="en-US" dirty="0" smtClean="0"/>
              <a:t>can </a:t>
            </a:r>
            <a:r>
              <a:rPr lang="en-US" dirty="0"/>
              <a:t>also dispatch more rays for effects such as shadow, indirect </a:t>
            </a:r>
            <a:r>
              <a:rPr lang="en-US" dirty="0" smtClean="0"/>
              <a:t>lighting</a:t>
            </a:r>
          </a:p>
          <a:p>
            <a:pPr lvl="1"/>
            <a:r>
              <a:rPr lang="en-US" b="1" dirty="0" smtClean="0"/>
              <a:t>Any-Hit</a:t>
            </a:r>
            <a:r>
              <a:rPr lang="en-US" dirty="0" smtClean="0"/>
              <a:t> </a:t>
            </a:r>
            <a:r>
              <a:rPr lang="en-US" dirty="0" err="1" smtClean="0"/>
              <a:t>shaders</a:t>
            </a:r>
            <a:r>
              <a:rPr lang="en-US" dirty="0" smtClean="0"/>
              <a:t>: are </a:t>
            </a:r>
            <a:r>
              <a:rPr lang="en-US" dirty="0"/>
              <a:t>used to decide whether to continue the ray trace or accept the current hit and end the search. This is useful for alpha-testing, simple shadow </a:t>
            </a:r>
            <a:r>
              <a:rPr lang="en-US" dirty="0" smtClean="0"/>
              <a:t>effects etc.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374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Cross-Platform Ray Tracing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81600"/>
          </a:xfrm>
        </p:spPr>
        <p:txBody>
          <a:bodyPr>
            <a:normAutofit/>
          </a:bodyPr>
          <a:lstStyle/>
          <a:p>
            <a:r>
              <a:rPr lang="en-US" dirty="0" smtClean="0"/>
              <a:t>DXR / RTX in 30 seconds continued:</a:t>
            </a:r>
          </a:p>
          <a:p>
            <a:r>
              <a:rPr lang="en-US" dirty="0" smtClean="0"/>
              <a:t>In case the ray hits nothing, the </a:t>
            </a:r>
            <a:r>
              <a:rPr lang="en-US" b="1" dirty="0" smtClean="0"/>
              <a:t>miss</a:t>
            </a:r>
            <a:r>
              <a:rPr lang="en-US" dirty="0" smtClean="0"/>
              <a:t> </a:t>
            </a:r>
            <a:r>
              <a:rPr lang="en-US" dirty="0" err="1"/>
              <a:t>shader</a:t>
            </a:r>
            <a:r>
              <a:rPr lang="en-US" dirty="0"/>
              <a:t> </a:t>
            </a:r>
            <a:r>
              <a:rPr lang="en-US" dirty="0" smtClean="0"/>
              <a:t>gets invoked</a:t>
            </a:r>
            <a:br>
              <a:rPr lang="en-US" dirty="0" smtClean="0"/>
            </a:br>
            <a:r>
              <a:rPr lang="en-US" dirty="0" smtClean="0"/>
              <a:t>-&gt; used </a:t>
            </a:r>
            <a:r>
              <a:rPr lang="en-US" dirty="0"/>
              <a:t>for filling the background with a skybox, solid </a:t>
            </a:r>
            <a:r>
              <a:rPr lang="en-US" dirty="0" smtClean="0"/>
              <a:t>color</a:t>
            </a:r>
            <a:r>
              <a:rPr lang="en-US" dirty="0"/>
              <a:t> </a:t>
            </a:r>
            <a:r>
              <a:rPr lang="en-US" dirty="0" smtClean="0"/>
              <a:t>etc.</a:t>
            </a:r>
          </a:p>
          <a:p>
            <a:r>
              <a:rPr lang="en-US" dirty="0" smtClean="0"/>
              <a:t>The control flow between </a:t>
            </a:r>
            <a:r>
              <a:rPr lang="en-US" dirty="0" err="1" smtClean="0"/>
              <a:t>shaders</a:t>
            </a:r>
            <a:r>
              <a:rPr lang="en-US" dirty="0" smtClean="0"/>
              <a:t> is recursive</a:t>
            </a:r>
            <a:br>
              <a:rPr lang="en-US" dirty="0" smtClean="0"/>
            </a:br>
            <a:r>
              <a:rPr lang="en-US" dirty="0" smtClean="0"/>
              <a:t>-&gt; everything ends up back at the ray generation </a:t>
            </a:r>
            <a:r>
              <a:rPr lang="en-US" dirty="0" err="1" smtClean="0"/>
              <a:t>shader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948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Cross-Platform Ray Tracing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81600"/>
          </a:xfrm>
        </p:spPr>
        <p:txBody>
          <a:bodyPr>
            <a:normAutofit/>
          </a:bodyPr>
          <a:lstStyle/>
          <a:p>
            <a:r>
              <a:rPr lang="en-US" dirty="0"/>
              <a:t>Metal Raytracing </a:t>
            </a:r>
            <a:r>
              <a:rPr lang="en-US" dirty="0" smtClean="0"/>
              <a:t>only supports ray intersections and does not support recursion within </a:t>
            </a:r>
            <a:r>
              <a:rPr lang="en-US" dirty="0" err="1" smtClean="0"/>
              <a:t>shaders</a:t>
            </a:r>
            <a:endParaRPr lang="en-US" dirty="0" smtClean="0"/>
          </a:p>
          <a:p>
            <a:r>
              <a:rPr lang="en-US" dirty="0" smtClean="0"/>
              <a:t>To support a DXR style interface on the app level we implemented </a:t>
            </a:r>
            <a:r>
              <a:rPr lang="en-US" b="1" dirty="0" smtClean="0"/>
              <a:t>tail recursion </a:t>
            </a:r>
            <a:r>
              <a:rPr lang="en-US" dirty="0" smtClean="0"/>
              <a:t>for Metal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669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Cross-Platform Ray Tracing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81600"/>
          </a:xfrm>
        </p:spPr>
        <p:txBody>
          <a:bodyPr>
            <a:normAutofit/>
          </a:bodyPr>
          <a:lstStyle/>
          <a:p>
            <a:r>
              <a:rPr lang="en-US" dirty="0"/>
              <a:t>Metal Raytracing </a:t>
            </a:r>
            <a:r>
              <a:rPr lang="en-US" dirty="0" smtClean="0"/>
              <a:t>– tail recursion</a:t>
            </a:r>
          </a:p>
          <a:p>
            <a:r>
              <a:rPr lang="en-US" dirty="0" smtClean="0"/>
              <a:t>To find out which </a:t>
            </a:r>
            <a:r>
              <a:rPr lang="en-US" dirty="0" err="1" smtClean="0"/>
              <a:t>shader</a:t>
            </a:r>
            <a:r>
              <a:rPr lang="en-US" dirty="0" smtClean="0"/>
              <a:t> to run for each intersection, we first run a </a:t>
            </a:r>
            <a:r>
              <a:rPr lang="en-US" b="1" dirty="0" smtClean="0"/>
              <a:t>Classification </a:t>
            </a:r>
            <a:r>
              <a:rPr lang="en-US" b="1" dirty="0" err="1" smtClean="0"/>
              <a:t>Shader</a:t>
            </a:r>
            <a:r>
              <a:rPr lang="en-US" b="1" dirty="0"/>
              <a:t/>
            </a:r>
            <a:br>
              <a:rPr lang="en-US" b="1" dirty="0"/>
            </a:br>
            <a:r>
              <a:rPr lang="en-US" dirty="0" smtClean="0"/>
              <a:t>-&gt; assigns each ray / pixel its next </a:t>
            </a:r>
            <a:r>
              <a:rPr lang="en-US" dirty="0" err="1" smtClean="0"/>
              <a:t>shader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-&gt; stores for each ray / pixel the </a:t>
            </a:r>
            <a:r>
              <a:rPr lang="en-US" dirty="0" err="1" smtClean="0"/>
              <a:t>shader</a:t>
            </a:r>
            <a:r>
              <a:rPr lang="en-US" dirty="0" smtClean="0"/>
              <a:t> indices in a </a:t>
            </a:r>
            <a:r>
              <a:rPr lang="en-US" b="1" dirty="0" err="1"/>
              <a:t>S</a:t>
            </a:r>
            <a:r>
              <a:rPr lang="en-US" b="1" dirty="0" err="1" smtClean="0"/>
              <a:t>hader</a:t>
            </a:r>
            <a:r>
              <a:rPr lang="en-US" b="1" dirty="0" smtClean="0"/>
              <a:t> Index Buffer</a:t>
            </a:r>
            <a:endParaRPr lang="en-US" dirty="0" smtClean="0"/>
          </a:p>
          <a:p>
            <a:r>
              <a:rPr lang="en-US" dirty="0" smtClean="0"/>
              <a:t>A radix sort </a:t>
            </a:r>
            <a:r>
              <a:rPr lang="en-US" dirty="0" err="1" smtClean="0"/>
              <a:t>shader</a:t>
            </a:r>
            <a:r>
              <a:rPr lang="en-US" dirty="0" smtClean="0"/>
              <a:t> sorts the </a:t>
            </a:r>
            <a:r>
              <a:rPr lang="en-US" dirty="0" err="1" smtClean="0"/>
              <a:t>Shader</a:t>
            </a:r>
            <a:r>
              <a:rPr lang="en-US" dirty="0" smtClean="0"/>
              <a:t> Index buffer</a:t>
            </a:r>
          </a:p>
        </p:txBody>
      </p:sp>
    </p:spTree>
    <p:extLst>
      <p:ext uri="{BB962C8B-B14F-4D97-AF65-F5344CB8AC3E}">
        <p14:creationId xmlns:p14="http://schemas.microsoft.com/office/powerpoint/2010/main" val="3825916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Cross-Platform Ray Tracing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81600"/>
          </a:xfrm>
        </p:spPr>
        <p:txBody>
          <a:bodyPr>
            <a:normAutofit/>
          </a:bodyPr>
          <a:lstStyle/>
          <a:p>
            <a:r>
              <a:rPr lang="en-US" dirty="0"/>
              <a:t>Metal Raytracing </a:t>
            </a:r>
            <a:r>
              <a:rPr lang="en-US" dirty="0" smtClean="0"/>
              <a:t>– tail recursion</a:t>
            </a:r>
          </a:p>
          <a:p>
            <a:r>
              <a:rPr lang="en-US" dirty="0" smtClean="0"/>
              <a:t>From the </a:t>
            </a:r>
            <a:r>
              <a:rPr lang="en-US" dirty="0" err="1" smtClean="0"/>
              <a:t>Shader</a:t>
            </a:r>
            <a:r>
              <a:rPr lang="en-US" dirty="0" smtClean="0"/>
              <a:t> Index Buffer an </a:t>
            </a:r>
            <a:r>
              <a:rPr lang="en-US" b="1" dirty="0" smtClean="0"/>
              <a:t>Offset Buffer </a:t>
            </a:r>
            <a:r>
              <a:rPr lang="en-US" dirty="0" smtClean="0"/>
              <a:t>is generated using the offset generation </a:t>
            </a:r>
            <a:r>
              <a:rPr lang="en-US" dirty="0" err="1" smtClean="0"/>
              <a:t>shader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-&gt; holds the offset between the first ray and last ray for each </a:t>
            </a:r>
            <a:r>
              <a:rPr lang="en-US" dirty="0" err="1" smtClean="0"/>
              <a:t>shader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54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Cross-Platform Ray Tracing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81600"/>
          </a:xfrm>
        </p:spPr>
        <p:txBody>
          <a:bodyPr>
            <a:normAutofit/>
          </a:bodyPr>
          <a:lstStyle/>
          <a:p>
            <a:r>
              <a:rPr lang="en-US" dirty="0"/>
              <a:t>Metal Raytracing </a:t>
            </a:r>
            <a:r>
              <a:rPr lang="en-US" dirty="0" smtClean="0"/>
              <a:t>– tail recursion</a:t>
            </a:r>
            <a:endParaRPr lang="en-US" dirty="0"/>
          </a:p>
          <a:p>
            <a:r>
              <a:rPr lang="en-US" dirty="0" smtClean="0"/>
              <a:t>Then for each </a:t>
            </a:r>
            <a:r>
              <a:rPr lang="en-US" dirty="0" err="1" smtClean="0"/>
              <a:t>shader</a:t>
            </a:r>
            <a:r>
              <a:rPr lang="en-US" dirty="0" smtClean="0"/>
              <a:t> an </a:t>
            </a:r>
            <a:r>
              <a:rPr lang="en-US" b="1" dirty="0" smtClean="0"/>
              <a:t>Indirect Buffer </a:t>
            </a:r>
            <a:r>
              <a:rPr lang="en-US" dirty="0" smtClean="0"/>
              <a:t>containing the offset, count, and number of thread groups is generated:</a:t>
            </a:r>
          </a:p>
          <a:p>
            <a:pPr marL="0" indent="0">
              <a:buNone/>
            </a:pP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uint32_t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indirect[5]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indirect[0]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Index of First ray for 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shader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indirect[1]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Number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of rays for 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shader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indirect[2-4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]//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Actual indirect dispatch argument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 // (thread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group count where y and z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 // are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always 1 so 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shader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performs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 // in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1 dimension)</a:t>
            </a:r>
            <a:endParaRPr lang="en-US" sz="2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551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Cross-Platform Ray Tracing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81600"/>
          </a:xfrm>
        </p:spPr>
        <p:txBody>
          <a:bodyPr>
            <a:normAutofit/>
          </a:bodyPr>
          <a:lstStyle/>
          <a:p>
            <a:r>
              <a:rPr lang="en-US" dirty="0"/>
              <a:t>Metal Raytracing </a:t>
            </a:r>
            <a:endParaRPr lang="en-US" dirty="0" smtClean="0"/>
          </a:p>
          <a:p>
            <a:r>
              <a:rPr lang="en-US" dirty="0"/>
              <a:t>Finally, we dispatch all </a:t>
            </a:r>
            <a:r>
              <a:rPr lang="en-US" dirty="0" err="1"/>
              <a:t>shaders</a:t>
            </a:r>
            <a:r>
              <a:rPr lang="en-US" dirty="0"/>
              <a:t> using the </a:t>
            </a:r>
            <a:r>
              <a:rPr lang="en-US" b="1" dirty="0"/>
              <a:t>I</a:t>
            </a:r>
            <a:r>
              <a:rPr lang="en-US" b="1" dirty="0" smtClean="0"/>
              <a:t>ndirect Buffer</a:t>
            </a:r>
          </a:p>
          <a:p>
            <a:r>
              <a:rPr lang="en-US" dirty="0" smtClean="0"/>
              <a:t>If </a:t>
            </a:r>
            <a:r>
              <a:rPr lang="en-US" dirty="0"/>
              <a:t>there are no active rays for a </a:t>
            </a:r>
            <a:r>
              <a:rPr lang="en-US" dirty="0" err="1"/>
              <a:t>shader</a:t>
            </a:r>
            <a:r>
              <a:rPr lang="en-US" dirty="0"/>
              <a:t> it will </a:t>
            </a:r>
            <a:r>
              <a:rPr lang="en-US" dirty="0" smtClean="0"/>
              <a:t>early out </a:t>
            </a:r>
            <a:r>
              <a:rPr lang="en-US" dirty="0">
                <a:ea typeface="Avenir Book Oblique"/>
                <a:cs typeface="Avenir Book Oblique"/>
                <a:sym typeface="Avenir Book Oblique"/>
              </a:rPr>
              <a:t>before the </a:t>
            </a:r>
            <a:r>
              <a:rPr lang="en-US" dirty="0" err="1">
                <a:ea typeface="Avenir Book Oblique"/>
                <a:cs typeface="Avenir Book Oblique"/>
                <a:sym typeface="Avenir Book Oblique"/>
              </a:rPr>
              <a:t>shader</a:t>
            </a:r>
            <a:r>
              <a:rPr lang="en-US" dirty="0">
                <a:ea typeface="Avenir Book Oblique"/>
                <a:cs typeface="Avenir Book Oblique"/>
                <a:sym typeface="Avenir Book Oblique"/>
              </a:rPr>
              <a:t> runs</a:t>
            </a:r>
            <a:r>
              <a:rPr lang="en-US" dirty="0"/>
              <a:t>, minimizing the overhead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562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Sponza Path Tracer Demo</a:t>
            </a:r>
          </a:p>
        </p:txBody>
      </p:sp>
      <p:pic>
        <p:nvPicPr>
          <p:cNvPr id="4" name="Screen_Shot_2019-11-08_at_2.55.03_PM.png" descr="Screen_Shot_2019-11-08_at_2.55.03_PM.png">
            <a:extLst>
              <a:ext uri="{FF2B5EF4-FFF2-40B4-BE49-F238E27FC236}">
                <a16:creationId xmlns="" xmlns:a16="http://schemas.microsoft.com/office/drawing/2014/main" id="{8A6C5E33-8A85-496F-A544-AA1D888032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9392" y="1600200"/>
            <a:ext cx="8045216" cy="452596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11243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D:\SVN\Talks2020\Real-Time Ray Tracing Summit\SESSION - Wolfgang Enge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9" y="19050"/>
            <a:ext cx="9114279" cy="5695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92308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Features</a:t>
            </a:r>
          </a:p>
          <a:p>
            <a:pPr lvl="1"/>
            <a:r>
              <a:rPr lang="en-US" dirty="0" err="1" smtClean="0"/>
              <a:t>Raytraced</a:t>
            </a:r>
            <a:r>
              <a:rPr lang="en-US" dirty="0" smtClean="0"/>
              <a:t> Shadows</a:t>
            </a:r>
          </a:p>
          <a:p>
            <a:pPr lvl="1"/>
            <a:r>
              <a:rPr lang="en-US" dirty="0" smtClean="0"/>
              <a:t>One bounce Indirect lighting</a:t>
            </a:r>
          </a:p>
          <a:p>
            <a:pPr lvl="1"/>
            <a:r>
              <a:rPr lang="en-US" dirty="0" err="1" smtClean="0"/>
              <a:t>macOS</a:t>
            </a:r>
            <a:r>
              <a:rPr lang="en-US" dirty="0" smtClean="0"/>
              <a:t>/iOS </a:t>
            </a:r>
            <a:r>
              <a:rPr lang="en-US" dirty="0" err="1" smtClean="0"/>
              <a:t>denoiser</a:t>
            </a:r>
            <a:endParaRPr lang="en-US" dirty="0"/>
          </a:p>
          <a:p>
            <a:r>
              <a:rPr lang="en-US" dirty="0"/>
              <a:t>Closest Hit shader dispatches additional ray for Shadows and N number of rays for Indirect lighting based on the recursion depth</a:t>
            </a:r>
          </a:p>
          <a:p>
            <a:r>
              <a:rPr lang="en-US" dirty="0"/>
              <a:t>Miss shader outputs blue for sky</a:t>
            </a:r>
          </a:p>
        </p:txBody>
      </p:sp>
    </p:spTree>
    <p:extLst>
      <p:ext uri="{BB962C8B-B14F-4D97-AF65-F5344CB8AC3E}">
        <p14:creationId xmlns:p14="http://schemas.microsoft.com/office/powerpoint/2010/main" val="2211567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Numbers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6D5645B-5156-41F0-9851-34B147FC5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Windows 10 Direct3D12 – NVIDIA RTX 2080</a:t>
            </a:r>
          </a:p>
          <a:p>
            <a:pPr lvl="1"/>
            <a:r>
              <a:rPr lang="en-US" dirty="0"/>
              <a:t>Total CPU frame time – 6.29 milliseconds</a:t>
            </a:r>
          </a:p>
          <a:p>
            <a:pPr lvl="1"/>
            <a:r>
              <a:rPr lang="en-US" dirty="0"/>
              <a:t>Total GPU frame time – 6.09 milliseconds</a:t>
            </a:r>
          </a:p>
          <a:p>
            <a:pPr lvl="1"/>
            <a:r>
              <a:rPr lang="en-US" dirty="0"/>
              <a:t>GPU timers</a:t>
            </a:r>
          </a:p>
          <a:p>
            <a:pPr lvl="2"/>
            <a:r>
              <a:rPr lang="en-US" dirty="0"/>
              <a:t>Raytracing (Dispatch Rays) – 5.99 milliseconds</a:t>
            </a:r>
          </a:p>
          <a:p>
            <a:pPr lvl="2"/>
            <a:r>
              <a:rPr lang="en-US" dirty="0"/>
              <a:t>Copy to Swap chain – 0.09 milliseconds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30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Numbers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6D5645B-5156-41F0-9851-34B147FC5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Windows 10 Vulkan – NVIDIA RTX 2080</a:t>
            </a:r>
          </a:p>
          <a:p>
            <a:pPr lvl="1"/>
            <a:r>
              <a:rPr lang="en-US" dirty="0"/>
              <a:t>Total CPU frame time – 5.99 milliseconds</a:t>
            </a:r>
          </a:p>
          <a:p>
            <a:pPr lvl="1"/>
            <a:r>
              <a:rPr lang="en-US" dirty="0"/>
              <a:t>Total GPU frame time – 5.81 milliseconds</a:t>
            </a:r>
          </a:p>
          <a:p>
            <a:pPr lvl="1"/>
            <a:r>
              <a:rPr lang="en-US" dirty="0"/>
              <a:t>GPU timers</a:t>
            </a:r>
          </a:p>
          <a:p>
            <a:pPr lvl="2"/>
            <a:r>
              <a:rPr lang="en-US" dirty="0"/>
              <a:t>Raytracing (Dispatch Rays) – 5.71 milliseconds</a:t>
            </a:r>
          </a:p>
          <a:p>
            <a:pPr lvl="2"/>
            <a:r>
              <a:rPr lang="en-US" dirty="0"/>
              <a:t>Copy to Swap chain – 0.09 milliseconds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281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Numbers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6D5645B-5156-41F0-9851-34B147FC5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Ubuntu Vulkan – NVIDIA RTX 2080</a:t>
            </a:r>
          </a:p>
          <a:p>
            <a:pPr lvl="1"/>
            <a:r>
              <a:rPr lang="en-US" dirty="0"/>
              <a:t>Total CPU frame time – 5.15 milliseconds</a:t>
            </a:r>
          </a:p>
          <a:p>
            <a:pPr lvl="1"/>
            <a:r>
              <a:rPr lang="en-US" dirty="0"/>
              <a:t>Total GPU frame time – 4.81 milliseconds</a:t>
            </a:r>
          </a:p>
          <a:p>
            <a:pPr lvl="1"/>
            <a:r>
              <a:rPr lang="en-US" dirty="0"/>
              <a:t>GPU timers</a:t>
            </a:r>
          </a:p>
          <a:p>
            <a:pPr lvl="2"/>
            <a:r>
              <a:rPr lang="en-US" dirty="0"/>
              <a:t>Raytracing (Dispatch Rays) – 4.71 milliseconds</a:t>
            </a:r>
          </a:p>
          <a:p>
            <a:pPr lvl="2"/>
            <a:r>
              <a:rPr lang="en-US" dirty="0"/>
              <a:t>Copy to Swap chain – 0.09 milliseconds</a:t>
            </a:r>
          </a:p>
        </p:txBody>
      </p:sp>
    </p:spTree>
    <p:extLst>
      <p:ext uri="{BB962C8B-B14F-4D97-AF65-F5344CB8AC3E}">
        <p14:creationId xmlns:p14="http://schemas.microsoft.com/office/powerpoint/2010/main" val="698443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Numbers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6D5645B-5156-41F0-9851-34B147FC5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macOS Metal – Radeon Pro 580</a:t>
            </a:r>
          </a:p>
          <a:p>
            <a:pPr lvl="1"/>
            <a:r>
              <a:rPr lang="en-US" dirty="0"/>
              <a:t>Total CPU frame time – 79.10 milliseconds</a:t>
            </a:r>
          </a:p>
          <a:p>
            <a:pPr lvl="1"/>
            <a:r>
              <a:rPr lang="en-US" dirty="0"/>
              <a:t>Total GPU frame time – 78.16 milliseconds</a:t>
            </a:r>
          </a:p>
          <a:p>
            <a:pPr lvl="2"/>
            <a:r>
              <a:rPr lang="en-US" dirty="0"/>
              <a:t>Raytracing (Dispatch Rays) – 78.09 milliseconds</a:t>
            </a:r>
          </a:p>
          <a:p>
            <a:pPr lvl="3"/>
            <a:r>
              <a:rPr lang="en-US" dirty="0"/>
              <a:t>MPSRayIntersector – ~20 milliseconds</a:t>
            </a:r>
          </a:p>
          <a:p>
            <a:pPr lvl="4"/>
            <a:r>
              <a:rPr lang="en-US" dirty="0"/>
              <a:t>Primary Closest Hit – 5.9 milliseconds</a:t>
            </a:r>
          </a:p>
          <a:p>
            <a:pPr lvl="4"/>
            <a:r>
              <a:rPr lang="en-US" dirty="0"/>
              <a:t>Shadow – 6.16 milliseconds</a:t>
            </a:r>
          </a:p>
          <a:p>
            <a:pPr lvl="4"/>
            <a:r>
              <a:rPr lang="en-US" dirty="0"/>
              <a:t>Primary Miss – 0.8 milliseconds</a:t>
            </a:r>
          </a:p>
          <a:p>
            <a:pPr lvl="4"/>
            <a:r>
              <a:rPr lang="en-US" dirty="0"/>
              <a:t>Primary Miss Shadow – 0.8 milliseconds</a:t>
            </a:r>
          </a:p>
          <a:p>
            <a:pPr lvl="4"/>
            <a:r>
              <a:rPr lang="en-US" dirty="0"/>
              <a:t>Secondary Closest Hit – 4.9 milliseconds</a:t>
            </a:r>
          </a:p>
          <a:p>
            <a:pPr lvl="4"/>
            <a:r>
              <a:rPr lang="en-US" dirty="0"/>
              <a:t>Secondary Miss – 0.8 milliseconds</a:t>
            </a:r>
          </a:p>
          <a:p>
            <a:pPr lvl="2"/>
            <a:r>
              <a:rPr lang="en-US" dirty="0"/>
              <a:t>Copy to Swap chain – 0.07 milliseconds</a:t>
            </a:r>
          </a:p>
        </p:txBody>
      </p:sp>
    </p:spTree>
    <p:extLst>
      <p:ext uri="{BB962C8B-B14F-4D97-AF65-F5344CB8AC3E}">
        <p14:creationId xmlns:p14="http://schemas.microsoft.com/office/powerpoint/2010/main" val="1180561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Numbers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6D5645B-5156-41F0-9851-34B147FC5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iOS Metal – iPhone XS Max</a:t>
            </a:r>
          </a:p>
          <a:p>
            <a:pPr lvl="1"/>
            <a:r>
              <a:rPr lang="en-US" dirty="0"/>
              <a:t>Total CPU frame time – 118.63 milliseconds</a:t>
            </a:r>
          </a:p>
          <a:p>
            <a:pPr lvl="1"/>
            <a:r>
              <a:rPr lang="en-US" dirty="0"/>
              <a:t>Total GPU frame time – 118.45 milliseconds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961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Development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6D5645B-5156-41F0-9851-34B147FC5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Support the new Extensions allowing Ray Tracing outside of the “Black-Box” of DXR / RTX</a:t>
            </a:r>
            <a:endParaRPr lang="en-US" dirty="0"/>
          </a:p>
          <a:p>
            <a:r>
              <a:rPr lang="en-US" dirty="0" smtClean="0"/>
              <a:t>Next-gen console support</a:t>
            </a:r>
          </a:p>
        </p:txBody>
      </p:sp>
    </p:spTree>
    <p:extLst>
      <p:ext uri="{BB962C8B-B14F-4D97-AF65-F5344CB8AC3E}">
        <p14:creationId xmlns:p14="http://schemas.microsoft.com/office/powerpoint/2010/main" val="3773403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Ray Tracing </a:t>
            </a:r>
            <a:r>
              <a:rPr lang="en-US" dirty="0"/>
              <a:t>Discord channel: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discord.gg/ab9ATB</a:t>
            </a:r>
            <a:endParaRPr lang="en-US" dirty="0"/>
          </a:p>
          <a:p>
            <a:r>
              <a:rPr lang="en-US" dirty="0"/>
              <a:t>We use Skype internally, we support game developers who use The Forge also through Skype channels</a:t>
            </a:r>
          </a:p>
        </p:txBody>
      </p:sp>
    </p:spTree>
    <p:extLst>
      <p:ext uri="{BB962C8B-B14F-4D97-AF65-F5344CB8AC3E}">
        <p14:creationId xmlns:p14="http://schemas.microsoft.com/office/powerpoint/2010/main" val="613867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Any questions: please use the Discord channel or contact me: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wolf@conffx.com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308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Overview The Forge</a:t>
            </a:r>
          </a:p>
          <a:p>
            <a:r>
              <a:rPr lang="en-US" dirty="0" smtClean="0"/>
              <a:t>Cross-Platform Ray Tracing </a:t>
            </a:r>
          </a:p>
          <a:p>
            <a:r>
              <a:rPr lang="en-US" dirty="0" smtClean="0"/>
              <a:t>Demo and Performance Numbers</a:t>
            </a:r>
          </a:p>
          <a:p>
            <a:r>
              <a:rPr lang="en-US" dirty="0" smtClean="0"/>
              <a:t>Future Development</a:t>
            </a:r>
          </a:p>
          <a:p>
            <a:r>
              <a:rPr lang="en-US" dirty="0" smtClean="0"/>
              <a:t>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141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The Forge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Cross-Platform Rendering </a:t>
            </a:r>
            <a:r>
              <a:rPr lang="en-US" dirty="0" smtClean="0"/>
              <a:t>and Ray Tracing Framework </a:t>
            </a:r>
            <a:r>
              <a:rPr lang="en-US" dirty="0"/>
              <a:t>for all platforms</a:t>
            </a:r>
          </a:p>
          <a:p>
            <a:r>
              <a:rPr lang="en-US" dirty="0">
                <a:hlinkClick r:id="rId2"/>
              </a:rPr>
              <a:t>https://github.com/ConfettiFX/The-Forge</a:t>
            </a:r>
            <a:endParaRPr lang="en-US" dirty="0"/>
          </a:p>
          <a:p>
            <a:r>
              <a:rPr lang="en-US" dirty="0"/>
              <a:t>“Easy” “</a:t>
            </a:r>
            <a:r>
              <a:rPr lang="en-US" dirty="0" err="1"/>
              <a:t>Drag&amp;Drop</a:t>
            </a:r>
            <a:r>
              <a:rPr lang="en-US" dirty="0"/>
              <a:t>” replacement for game engines rendering framework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 smtClean="0">
                <a:sym typeface="Wingdings" panose="05000000000000000000" pitchFamily="2" charset="2"/>
              </a:rPr>
              <a:t>Add </a:t>
            </a:r>
            <a:r>
              <a:rPr lang="en-US" dirty="0">
                <a:sym typeface="Wingdings" panose="05000000000000000000" pitchFamily="2" charset="2"/>
              </a:rPr>
              <a:t>new target platforms to game engines is one of our typical tasks</a:t>
            </a:r>
          </a:p>
        </p:txBody>
      </p:sp>
    </p:spTree>
    <p:extLst>
      <p:ext uri="{BB962C8B-B14F-4D97-AF65-F5344CB8AC3E}">
        <p14:creationId xmlns:p14="http://schemas.microsoft.com/office/powerpoint/2010/main" val="1378633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The Forge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9067800" cy="5181600"/>
          </a:xfrm>
        </p:spPr>
        <p:txBody>
          <a:bodyPr>
            <a:noAutofit/>
          </a:bodyPr>
          <a:lstStyle/>
          <a:p>
            <a:r>
              <a:rPr lang="en-US" sz="2000" dirty="0" smtClean="0"/>
              <a:t>PC</a:t>
            </a:r>
            <a:endParaRPr lang="en-US" sz="2000" dirty="0"/>
          </a:p>
          <a:p>
            <a:pPr lvl="1"/>
            <a:r>
              <a:rPr lang="en-US" sz="2000" dirty="0"/>
              <a:t>Windows 10</a:t>
            </a:r>
          </a:p>
          <a:p>
            <a:pPr lvl="2"/>
            <a:r>
              <a:rPr lang="en-US" sz="1600" dirty="0"/>
              <a:t>with DirectX 12 / </a:t>
            </a:r>
            <a:r>
              <a:rPr lang="en-US" sz="1600" dirty="0" err="1"/>
              <a:t>Vulkan</a:t>
            </a:r>
            <a:r>
              <a:rPr lang="en-US" sz="1600" dirty="0"/>
              <a:t> 1.1</a:t>
            </a:r>
          </a:p>
          <a:p>
            <a:pPr lvl="2"/>
            <a:r>
              <a:rPr lang="en-US" sz="1600" dirty="0"/>
              <a:t>with DirectX Ray Tracing API</a:t>
            </a:r>
          </a:p>
          <a:p>
            <a:pPr lvl="2"/>
            <a:r>
              <a:rPr lang="en-US" sz="1600" dirty="0"/>
              <a:t>DirectX 11 </a:t>
            </a:r>
            <a:r>
              <a:rPr lang="en-US" sz="1600" dirty="0" smtClean="0"/>
              <a:t>for </a:t>
            </a:r>
            <a:r>
              <a:rPr lang="en-US" sz="1600" dirty="0"/>
              <a:t>Windows 7 support </a:t>
            </a:r>
            <a:endParaRPr lang="en-US" sz="1600" dirty="0" smtClean="0"/>
          </a:p>
          <a:p>
            <a:pPr lvl="1"/>
            <a:r>
              <a:rPr lang="en-US" sz="2000" dirty="0" smtClean="0"/>
              <a:t>Linux </a:t>
            </a:r>
            <a:r>
              <a:rPr lang="en-US" sz="2000" dirty="0"/>
              <a:t>Ubuntu 18.04 LTS with </a:t>
            </a:r>
            <a:r>
              <a:rPr lang="en-US" sz="2000" dirty="0" err="1"/>
              <a:t>Vulkan</a:t>
            </a:r>
            <a:r>
              <a:rPr lang="en-US" sz="2000" dirty="0"/>
              <a:t> 1.1 and RTX Ray Tracing API</a:t>
            </a:r>
          </a:p>
          <a:p>
            <a:r>
              <a:rPr lang="en-US" sz="2000" dirty="0"/>
              <a:t>Android Pie with </a:t>
            </a:r>
            <a:r>
              <a:rPr lang="en-US" sz="2000" dirty="0" err="1"/>
              <a:t>Vulkan</a:t>
            </a:r>
            <a:r>
              <a:rPr lang="en-US" sz="2000" dirty="0"/>
              <a:t> 1.1</a:t>
            </a:r>
          </a:p>
          <a:p>
            <a:r>
              <a:rPr lang="en-US" sz="2000" dirty="0" err="1"/>
              <a:t>macOS</a:t>
            </a:r>
            <a:r>
              <a:rPr lang="en-US" sz="2000" dirty="0"/>
              <a:t> / iOS / iPad OS with Metal 2.2</a:t>
            </a:r>
          </a:p>
          <a:p>
            <a:r>
              <a:rPr lang="en-US" sz="2000" dirty="0"/>
              <a:t>XBOX </a:t>
            </a:r>
            <a:r>
              <a:rPr lang="en-US" sz="2000" dirty="0" smtClean="0"/>
              <a:t>all of them (only </a:t>
            </a:r>
            <a:r>
              <a:rPr lang="en-US" sz="2000" dirty="0"/>
              <a:t>available for accredited developers on request)</a:t>
            </a:r>
          </a:p>
          <a:p>
            <a:r>
              <a:rPr lang="en-US" sz="2000" dirty="0"/>
              <a:t>PS4 / PS4 Pro (only available for accredited developers on request)</a:t>
            </a:r>
          </a:p>
          <a:p>
            <a:r>
              <a:rPr lang="en-US" sz="2000" dirty="0"/>
              <a:t>PS5 </a:t>
            </a:r>
            <a:r>
              <a:rPr lang="en-US" sz="2000" dirty="0" smtClean="0"/>
              <a:t>(</a:t>
            </a:r>
            <a:r>
              <a:rPr lang="en-US" sz="2000" dirty="0"/>
              <a:t>only available for accredited developers on request)</a:t>
            </a:r>
          </a:p>
          <a:p>
            <a:r>
              <a:rPr lang="en-US" sz="2000" dirty="0"/>
              <a:t>Switch (only available for accredited developers on request)</a:t>
            </a:r>
          </a:p>
          <a:p>
            <a:r>
              <a:rPr lang="en-US" sz="2000" dirty="0"/>
              <a:t>Google Stadia </a:t>
            </a:r>
            <a:r>
              <a:rPr lang="en-US" sz="2000" dirty="0" smtClean="0"/>
              <a:t>(</a:t>
            </a:r>
            <a:r>
              <a:rPr lang="en-US" sz="2000" dirty="0"/>
              <a:t>only available for accredited developers on request)</a:t>
            </a:r>
          </a:p>
        </p:txBody>
      </p:sp>
    </p:spTree>
    <p:extLst>
      <p:ext uri="{BB962C8B-B14F-4D97-AF65-F5344CB8AC3E}">
        <p14:creationId xmlns:p14="http://schemas.microsoft.com/office/powerpoint/2010/main" val="1282238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would someone want to use a cross-platform rendering framework</a:t>
            </a:r>
            <a:r>
              <a:rPr lang="en-US" dirty="0" smtClean="0"/>
              <a:t>?</a:t>
            </a:r>
            <a:br>
              <a:rPr lang="en-US" dirty="0" smtClean="0"/>
            </a:br>
            <a:r>
              <a:rPr lang="en-US" dirty="0" smtClean="0"/>
              <a:t>-&gt; reach more gamers with different hardware preferences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-&gt; Re-use art assets on as many platforms as possible to amortize the cost of art asset </a:t>
            </a:r>
            <a:r>
              <a:rPr lang="en-US" dirty="0" smtClean="0"/>
              <a:t>creation</a:t>
            </a:r>
            <a:br>
              <a:rPr lang="en-US" dirty="0" smtClean="0"/>
            </a:br>
            <a:r>
              <a:rPr lang="en-US" dirty="0" smtClean="0"/>
              <a:t>-&gt; </a:t>
            </a:r>
            <a:r>
              <a:rPr lang="en-US" dirty="0" smtClean="0">
                <a:sym typeface="Wingdings" panose="05000000000000000000" pitchFamily="2" charset="2"/>
              </a:rPr>
              <a:t>ROI is reached faster</a:t>
            </a:r>
            <a:endParaRPr lang="en-US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594461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clone https://github.com/ConfettiFX/The-Forge.git 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cd The-Forge 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./PRE_BUILD.bat (On Windows) 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PRE_BUILD.command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(On other platforms) 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# double-click The-Forge\Examples_3\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Unit_Tests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\PC Visual Studio 2017\Unit_Tests.sln 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# build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DebugDx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7295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Cross-Platform Ray Tracing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High-level view on the various APIs:</a:t>
            </a:r>
          </a:p>
          <a:p>
            <a:pPr lvl="1"/>
            <a:r>
              <a:rPr lang="en-US" dirty="0" smtClean="0"/>
              <a:t>DirectX offers </a:t>
            </a:r>
            <a:r>
              <a:rPr lang="en-US" b="1" dirty="0" smtClean="0"/>
              <a:t>DXR</a:t>
            </a:r>
            <a:r>
              <a:rPr lang="en-US" dirty="0" smtClean="0"/>
              <a:t>, a dedicated API </a:t>
            </a:r>
            <a:r>
              <a:rPr lang="en-US" dirty="0"/>
              <a:t>for writing hardware-accelerated </a:t>
            </a:r>
            <a:r>
              <a:rPr lang="en-US" dirty="0" smtClean="0"/>
              <a:t>Ray Tracing applications</a:t>
            </a:r>
          </a:p>
          <a:p>
            <a:pPr lvl="1"/>
            <a:r>
              <a:rPr lang="en-US" dirty="0" err="1" smtClean="0"/>
              <a:t>Vulkan</a:t>
            </a:r>
            <a:r>
              <a:rPr lang="en-US" dirty="0" smtClean="0"/>
              <a:t> offers </a:t>
            </a:r>
            <a:r>
              <a:rPr lang="en-US" b="1" dirty="0" smtClean="0"/>
              <a:t>RTX</a:t>
            </a:r>
            <a:r>
              <a:rPr lang="en-US" dirty="0" smtClean="0"/>
              <a:t> which is very similar to DXR</a:t>
            </a:r>
          </a:p>
          <a:p>
            <a:pPr lvl="1"/>
            <a:r>
              <a:rPr lang="en-US" dirty="0" err="1" smtClean="0"/>
              <a:t>macOS</a:t>
            </a:r>
            <a:r>
              <a:rPr lang="en-US" dirty="0" smtClean="0"/>
              <a:t> / iOS </a:t>
            </a:r>
            <a:r>
              <a:rPr lang="en-US" dirty="0"/>
              <a:t>offers </a:t>
            </a:r>
            <a:r>
              <a:rPr lang="en-US" b="1" dirty="0" err="1" smtClean="0"/>
              <a:t>MPSRayIntersector</a:t>
            </a:r>
            <a:r>
              <a:rPr lang="en-US" dirty="0"/>
              <a:t>, which lets you pass in an array of rays and returns an array of intersections which are calculated on the </a:t>
            </a:r>
            <a:r>
              <a:rPr lang="en-US" dirty="0" smtClean="0"/>
              <a:t>GPU</a:t>
            </a:r>
          </a:p>
        </p:txBody>
      </p:sp>
    </p:spTree>
    <p:extLst>
      <p:ext uri="{BB962C8B-B14F-4D97-AF65-F5344CB8AC3E}">
        <p14:creationId xmlns:p14="http://schemas.microsoft.com/office/powerpoint/2010/main" val="2462489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Cross-Platform Ray Tracing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Forge wants to make it as easy as possible to create cross-platform apps </a:t>
            </a:r>
            <a:endParaRPr lang="en-US" dirty="0"/>
          </a:p>
          <a:p>
            <a:pPr lvl="1"/>
            <a:r>
              <a:rPr lang="en-US" dirty="0" smtClean="0"/>
              <a:t>Our Ray Tracing interface is similar to DXR / RTX</a:t>
            </a:r>
          </a:p>
          <a:p>
            <a:pPr lvl="1"/>
            <a:r>
              <a:rPr lang="en-US" dirty="0" smtClean="0"/>
              <a:t>We added functionality on top of Metal to offer the same feature set as DXR / RTX through the same interface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5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3923</TotalTime>
  <Words>1161</Words>
  <Application>Microsoft Office PowerPoint</Application>
  <PresentationFormat>On-screen Show (4:3)</PresentationFormat>
  <Paragraphs>212</Paragraphs>
  <Slides>28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 Cross-Platform Ray Tracing Benchmarking Ray Tracing Performance on Windows, Linux and macOS/iOS</vt:lpstr>
      <vt:lpstr>PowerPoint Presentation</vt:lpstr>
      <vt:lpstr>Agenda</vt:lpstr>
      <vt:lpstr>Overview The Forge</vt:lpstr>
      <vt:lpstr>Overview The Forge</vt:lpstr>
      <vt:lpstr>Motivation</vt:lpstr>
      <vt:lpstr>Setup</vt:lpstr>
      <vt:lpstr>Cross-Platform Ray Tracing</vt:lpstr>
      <vt:lpstr>Cross-Platform Ray Tracing</vt:lpstr>
      <vt:lpstr>Cross-Platform Ray Tracing</vt:lpstr>
      <vt:lpstr>Cross-Platform Ray Tracing</vt:lpstr>
      <vt:lpstr>Cross-Platform Ray Tracing</vt:lpstr>
      <vt:lpstr>Cross-Platform Ray Tracing</vt:lpstr>
      <vt:lpstr>Cross-Platform Ray Tracing</vt:lpstr>
      <vt:lpstr>Cross-Platform Ray Tracing</vt:lpstr>
      <vt:lpstr>Cross-Platform Ray Tracing</vt:lpstr>
      <vt:lpstr>Cross-Platform Ray Tracing</vt:lpstr>
      <vt:lpstr>Cross-Platform Ray Tracing</vt:lpstr>
      <vt:lpstr>Sponza Path Tracer Demo</vt:lpstr>
      <vt:lpstr>Overview</vt:lpstr>
      <vt:lpstr>Performance Numbers</vt:lpstr>
      <vt:lpstr>Performance Numbers</vt:lpstr>
      <vt:lpstr>Performance Numbers</vt:lpstr>
      <vt:lpstr>Performance Numbers</vt:lpstr>
      <vt:lpstr>Performance Numbers</vt:lpstr>
      <vt:lpstr>Future Development</vt:lpstr>
      <vt:lpstr>Support</vt:lpstr>
      <vt:lpstr>Thanks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Forge -Firt Encounter-</dc:title>
  <dc:creator>Haydes C</dc:creator>
  <cp:lastModifiedBy>Wolf</cp:lastModifiedBy>
  <cp:revision>140</cp:revision>
  <cp:lastPrinted>2020-06-17T20:41:02Z</cp:lastPrinted>
  <dcterms:created xsi:type="dcterms:W3CDTF">2006-08-16T00:00:00Z</dcterms:created>
  <dcterms:modified xsi:type="dcterms:W3CDTF">2020-06-18T15:07:29Z</dcterms:modified>
</cp:coreProperties>
</file>

<file path=docProps/thumbnail.jpeg>
</file>